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</p:sldIdLst>
  <p:sldSz cy="5143500" cx="9144000"/>
  <p:notesSz cx="6858000" cy="9144000"/>
  <p:embeddedFontLst>
    <p:embeddedFont>
      <p:font typeface="Economica"/>
      <p:regular r:id="rId49"/>
      <p:bold r:id="rId50"/>
      <p:italic r:id="rId51"/>
      <p:boldItalic r:id="rId52"/>
    </p:embeddedFont>
    <p:embeddedFont>
      <p:font typeface="Open Sans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font" Target="fonts/Economic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Economica-italic.fntdata"/><Relationship Id="rId50" Type="http://schemas.openxmlformats.org/officeDocument/2006/relationships/font" Target="fonts/Economica-bold.fntdata"/><Relationship Id="rId53" Type="http://schemas.openxmlformats.org/officeDocument/2006/relationships/font" Target="fonts/OpenSans-regular.fntdata"/><Relationship Id="rId52" Type="http://schemas.openxmlformats.org/officeDocument/2006/relationships/font" Target="fonts/Economica-boldItalic.fntdata"/><Relationship Id="rId11" Type="http://schemas.openxmlformats.org/officeDocument/2006/relationships/slide" Target="slides/slide7.xml"/><Relationship Id="rId55" Type="http://schemas.openxmlformats.org/officeDocument/2006/relationships/font" Target="fonts/OpenSans-italic.fntdata"/><Relationship Id="rId10" Type="http://schemas.openxmlformats.org/officeDocument/2006/relationships/slide" Target="slides/slide6.xml"/><Relationship Id="rId54" Type="http://schemas.openxmlformats.org/officeDocument/2006/relationships/font" Target="fonts/OpenSans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56" Type="http://schemas.openxmlformats.org/officeDocument/2006/relationships/font" Target="fonts/OpenSans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d190ee98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d190ee98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d190ee988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d190ee988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190ee988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190ee988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d190ee988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d190ee988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d190ee988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d190ee988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d190ee988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d190ee988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d190ee988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d190ee988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d190ee988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d190ee988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d190ee988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d190ee988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d190ee988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d190ee988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d190ee9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d190ee9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d190ee988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d190ee988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d190ee988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d190ee988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d190ee988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d190ee988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d190ee988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d190ee988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d190ee988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d190ee988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d190ee988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d190ee988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d190ee988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d190ee988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d190ee988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d190ee988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d190ee988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d190ee988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d190ee988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d190ee988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d190ee988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d190ee988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d190ee988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d190ee988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d190ee988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d190ee988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d190ee988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d190ee988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d190ee988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d190ee988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d190ee988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d190ee988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d190ee988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d190ee988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d190ee988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d190ee988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d190ee988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d190ee988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d190ee988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d190ee988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d190ee988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d190ee988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d190ee98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d190ee98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d190ee988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d190ee988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d190ee988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d190ee988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d190ee988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d190ee988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d190ee988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1d190ee988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d190ee988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d190ee988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1b0fb1c76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1b0fb1c76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190ee988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190ee98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d190ee98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d190ee98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d190ee988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d190ee988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d190ee98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d190ee98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6" name="Google Shape;16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" name="Google Shape;42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" name="Google Shape;43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472450" y="4814047"/>
            <a:ext cx="609600" cy="21327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s3.amazonaws.com/bedtools-tutorials/web/genome.txt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hgdownload.soe.ucsc.edu/goldenPath/hg38/chromosomes/chr22.fa.gz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.gif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1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s3.amazonaws.com/bedtools-tutorials/web/hesc.chromHmm.bed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ftp-trace.ncbi.nlm.nih.gov/1000genomes/ftp/release/20130502/ALL.wgs.phase3_shapeit2_mvncall_integrated_v5b.20130502.sites.vcf.gz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eader-bg.jpg"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9125"/>
            <a:ext cx="9144000" cy="48139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>
            <p:ph type="ctrTitle"/>
          </p:nvPr>
        </p:nvSpPr>
        <p:spPr>
          <a:xfrm>
            <a:off x="858300" y="957775"/>
            <a:ext cx="7503900" cy="13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FFFFFF"/>
                </a:solidFill>
              </a:rPr>
              <a:t>Real world analyses with bedtools.</a:t>
            </a:r>
            <a:endParaRPr b="1" sz="6000">
              <a:solidFill>
                <a:srgbClr val="FFFFFF"/>
              </a:solidFill>
            </a:endParaRP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1485150" y="2419200"/>
            <a:ext cx="60201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</a:rPr>
              <a:t>Applied Computational Genomics, Lecture 18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</a:rPr>
              <a:t>https://github.com/quinlan-lab/applied-computational-genomics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Aaron Quinlan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/>
              <a:t>Departments of Human Genetics and Biomedical Informatics</a:t>
            </a:r>
            <a:endParaRPr b="1"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/>
              <a:t>USTAR Center for Genetic Discovery</a:t>
            </a:r>
            <a:endParaRPr b="1"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/>
              <a:t>University of Utah</a:t>
            </a:r>
            <a:endParaRPr b="1"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/>
              <a:t>quinlanlab.org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24697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3</a:t>
            </a:r>
            <a:r>
              <a:rPr lang="en" sz="2400">
                <a:solidFill>
                  <a:srgbClr val="38761D"/>
                </a:solidFill>
              </a:rPr>
              <a:t>.  </a:t>
            </a:r>
            <a:r>
              <a:rPr lang="en" sz="2400">
                <a:solidFill>
                  <a:srgbClr val="38761D"/>
                </a:solidFill>
              </a:rPr>
              <a:t>We then need to count the number of genetic variants observed in each enhancer.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Well, now we have our enhancer file (</a:t>
            </a:r>
            <a:r>
              <a:rPr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hesc.chromHmm.chr22.enh.bed</a:t>
            </a:r>
            <a:r>
              <a:rPr lang="en" sz="2400">
                <a:solidFill>
                  <a:srgbClr val="38761D"/>
                </a:solidFill>
              </a:rPr>
              <a:t>) and our variants file (</a:t>
            </a:r>
            <a:r>
              <a:rPr lang="en"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1000g.chr22.vcf</a:t>
            </a:r>
            <a:r>
              <a:rPr lang="en" sz="2400">
                <a:solidFill>
                  <a:srgbClr val="38761D"/>
                </a:solidFill>
              </a:rPr>
              <a:t>). How do we count the number of variants in each enhancer?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132" name="Google Shape;132;p22"/>
          <p:cNvSpPr txBox="1"/>
          <p:nvPr/>
        </p:nvSpPr>
        <p:spPr>
          <a:xfrm>
            <a:off x="350325" y="3715200"/>
            <a:ext cx="8730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$ bedtools intersect 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hesc.chromHmm.chr22.strong.enh.bed -b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1000g.chr22.vcf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-c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| head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675" y="4264600"/>
            <a:ext cx="744800" cy="74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/>
        </p:nvSpPr>
        <p:spPr>
          <a:xfrm>
            <a:off x="311700" y="3686000"/>
            <a:ext cx="8890200" cy="9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***** WARNING: File hesc.chromHmm.chr22.strong.enh.bed has inconsistent naming convention for record:</a:t>
            </a:r>
            <a:endParaRPr sz="15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chr22	17675000	17675600	5_Strong_Enhancer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40" name="Google Shape;140;p23"/>
          <p:cNvSpPr txBox="1"/>
          <p:nvPr>
            <p:ph type="title"/>
          </p:nvPr>
        </p:nvSpPr>
        <p:spPr>
          <a:xfrm>
            <a:off x="311700" y="14791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3.  We then need to count the number of genetic variants observed in each enhancer.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000000"/>
                </a:solidFill>
              </a:rPr>
              <a:t>What happened?</a:t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350325" y="2953200"/>
            <a:ext cx="8730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$ head -n 5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hesc.chromHmm.chr22.strong.enh.bed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5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17675000	17675600	5_Strong_Enhancer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17679200	17679600	4_Strong_Enhancer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17680000	17681000	4_Strong_Enhancer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17681000	17681400	5_Strong_Enhancer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17714800	17717000	5_Strong_Enhancer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350325" y="4324800"/>
            <a:ext cx="8730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$ grep -v "^#"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1000g.chr22.vcf | head -n 5 | cut -f 1-6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5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16050075	rs587697622	A	G	100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16050115	rs587755077	G	A	100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16050213	rs587654921	C	T	100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16050319	rs587712275	C	T	100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16050527	rs587769434	C	A	100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43" name="Google Shape;143;p23"/>
          <p:cNvGrpSpPr/>
          <p:nvPr/>
        </p:nvGrpSpPr>
        <p:grpSpPr>
          <a:xfrm>
            <a:off x="694250" y="1819375"/>
            <a:ext cx="8340900" cy="3000000"/>
            <a:chOff x="694250" y="1819375"/>
            <a:chExt cx="8340900" cy="3000000"/>
          </a:xfrm>
        </p:grpSpPr>
        <p:sp>
          <p:nvSpPr>
            <p:cNvPr id="144" name="Google Shape;144;p23"/>
            <p:cNvSpPr txBox="1"/>
            <p:nvPr/>
          </p:nvSpPr>
          <p:spPr>
            <a:xfrm>
              <a:off x="6035150" y="1819375"/>
              <a:ext cx="3000000" cy="300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38761D"/>
                  </a:solidFill>
                  <a:latin typeface="Economica"/>
                  <a:ea typeface="Economica"/>
                  <a:cs typeface="Economica"/>
                  <a:sym typeface="Economica"/>
                </a:rPr>
                <a:t>There is greatness in the world, but there is also this.</a:t>
              </a:r>
              <a:endParaRPr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endParaRPr>
            </a:p>
          </p:txBody>
        </p:sp>
        <p:cxnSp>
          <p:nvCxnSpPr>
            <p:cNvPr id="145" name="Google Shape;145;p23"/>
            <p:cNvCxnSpPr>
              <a:stCxn id="144" idx="1"/>
            </p:cNvCxnSpPr>
            <p:nvPr/>
          </p:nvCxnSpPr>
          <p:spPr>
            <a:xfrm rot="10800000">
              <a:off x="988550" y="3258175"/>
              <a:ext cx="5046600" cy="61200"/>
            </a:xfrm>
            <a:prstGeom prst="straightConnector1">
              <a:avLst/>
            </a:prstGeom>
            <a:noFill/>
            <a:ln cap="flat" cmpd="sng" w="19050">
              <a:solidFill>
                <a:srgbClr val="38761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6" name="Google Shape;146;p23"/>
            <p:cNvCxnSpPr>
              <a:stCxn id="144" idx="1"/>
            </p:cNvCxnSpPr>
            <p:nvPr/>
          </p:nvCxnSpPr>
          <p:spPr>
            <a:xfrm flipH="1">
              <a:off x="694250" y="3319375"/>
              <a:ext cx="5340900" cy="863100"/>
            </a:xfrm>
            <a:prstGeom prst="straightConnector1">
              <a:avLst/>
            </a:prstGeom>
            <a:noFill/>
            <a:ln cap="flat" cmpd="sng" w="19050">
              <a:solidFill>
                <a:srgbClr val="38761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52" name="Google Shape;152;p24"/>
          <p:cNvSpPr txBox="1"/>
          <p:nvPr>
            <p:ph type="title"/>
          </p:nvPr>
        </p:nvSpPr>
        <p:spPr>
          <a:xfrm>
            <a:off x="311700" y="1936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3.  We then need to count the number of genetic variants observed in each enhancer.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000000"/>
                </a:solidFill>
              </a:rPr>
              <a:t>Now we need to make the chromosome labels the same. Let's remove "chr" from the BED file with </a:t>
            </a:r>
            <a:r>
              <a:rPr lang="en" sz="2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sed</a:t>
            </a:r>
            <a:endParaRPr sz="2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" name="Google Shape;153;p24"/>
          <p:cNvSpPr txBox="1"/>
          <p:nvPr/>
        </p:nvSpPr>
        <p:spPr>
          <a:xfrm>
            <a:off x="382725" y="1612625"/>
            <a:ext cx="8354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sed -e 's/^chr//'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hesc.chromHmm.chr22.strong.enh.bed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&gt; hesc.chromHmm.chr22.enh.strong.nochr.bed</a:t>
            </a:r>
            <a:endParaRPr sz="1200"/>
          </a:p>
        </p:txBody>
      </p:sp>
      <p:sp>
        <p:nvSpPr>
          <p:cNvPr id="154" name="Google Shape;154;p24"/>
          <p:cNvSpPr txBox="1"/>
          <p:nvPr/>
        </p:nvSpPr>
        <p:spPr>
          <a:xfrm>
            <a:off x="1972425" y="3887425"/>
            <a:ext cx="50349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000"/>
              <a:buFont typeface="Economica"/>
              <a:buAutoNum type="arabicPeriod"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Give sed (stream editor) an expression with -e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000"/>
              <a:buFont typeface="Economica"/>
              <a:buAutoNum type="arabicPeriod"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The "s" operator is to </a:t>
            </a:r>
            <a:r>
              <a:rPr lang="en" sz="2000" u="sng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s</a:t>
            </a: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witch one pattern with another. In this case, we switch "chr" at the beginning of each line (^) with nothing "//". That is, remove it.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155" name="Google Shape;155;p24"/>
          <p:cNvCxnSpPr/>
          <p:nvPr/>
        </p:nvCxnSpPr>
        <p:spPr>
          <a:xfrm rot="10800000">
            <a:off x="1559425" y="3275825"/>
            <a:ext cx="1242600" cy="2178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61" name="Google Shape;161;p25"/>
          <p:cNvSpPr txBox="1"/>
          <p:nvPr>
            <p:ph type="title"/>
          </p:nvPr>
        </p:nvSpPr>
        <p:spPr>
          <a:xfrm>
            <a:off x="311700" y="1936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3.  We then need to count the number of genetic variants observed in each enhancer.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000000"/>
                </a:solidFill>
              </a:rPr>
              <a:t>Now we are ready for prime time!</a:t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382725" y="2893400"/>
            <a:ext cx="8613600" cy="16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bedtools intersect -a hesc.chromHmm.chr22.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strong.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nochr.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enh.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bed -b 1000g.chr22.vcf -c | head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17675000	17675600	5_Strong_Enhancer	25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17679200	17679600	4_Strong_Enhancer	16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17680000	17681000	4_Strong_Enhancer	41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17681000	17681400	5_Strong_Enhancer	11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17714800	17717000	5_Strong_Enhancer	60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17737800	17738000	5_Strong_Enhancer	8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17738000	17739200	4_Strong_Enhancer	50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17739200	17740000	5_Strong_Enhancer	40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17741600	17742400	4_Strong_Enhancer	29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17744800	17745000	5_Strong_Enhancer	2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63" name="Google Shape;163;p25"/>
          <p:cNvGrpSpPr/>
          <p:nvPr/>
        </p:nvGrpSpPr>
        <p:grpSpPr>
          <a:xfrm>
            <a:off x="4839250" y="3424750"/>
            <a:ext cx="3792600" cy="1217100"/>
            <a:chOff x="4839250" y="3424750"/>
            <a:chExt cx="3792600" cy="1217100"/>
          </a:xfrm>
        </p:grpSpPr>
        <p:sp>
          <p:nvSpPr>
            <p:cNvPr id="164" name="Google Shape;164;p25"/>
            <p:cNvSpPr txBox="1"/>
            <p:nvPr/>
          </p:nvSpPr>
          <p:spPr>
            <a:xfrm>
              <a:off x="5591050" y="3424750"/>
              <a:ext cx="30408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38761D"/>
                  </a:solidFill>
                  <a:latin typeface="Economica"/>
                  <a:ea typeface="Economica"/>
                  <a:cs typeface="Economica"/>
                  <a:sym typeface="Economica"/>
                </a:rPr>
                <a:t>Oooooooh, look. Constraint!!!!</a:t>
              </a:r>
              <a:endParaRPr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endParaRPr>
            </a:p>
          </p:txBody>
        </p:sp>
        <p:cxnSp>
          <p:nvCxnSpPr>
            <p:cNvPr id="165" name="Google Shape;165;p25"/>
            <p:cNvCxnSpPr>
              <a:stCxn id="164" idx="1"/>
            </p:cNvCxnSpPr>
            <p:nvPr/>
          </p:nvCxnSpPr>
          <p:spPr>
            <a:xfrm flipH="1">
              <a:off x="4839250" y="3654850"/>
              <a:ext cx="751800" cy="987000"/>
            </a:xfrm>
            <a:prstGeom prst="straightConnector1">
              <a:avLst/>
            </a:prstGeom>
            <a:noFill/>
            <a:ln cap="flat" cmpd="sng" w="19050">
              <a:solidFill>
                <a:srgbClr val="38761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166" name="Google Shape;166;p25"/>
          <p:cNvSpPr txBox="1"/>
          <p:nvPr/>
        </p:nvSpPr>
        <p:spPr>
          <a:xfrm>
            <a:off x="5591050" y="3958150"/>
            <a:ext cx="30408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Wait a second...</a:t>
            </a:r>
            <a:endParaRPr sz="24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grpSp>
        <p:nvGrpSpPr>
          <p:cNvPr id="167" name="Google Shape;167;p25"/>
          <p:cNvGrpSpPr/>
          <p:nvPr/>
        </p:nvGrpSpPr>
        <p:grpSpPr>
          <a:xfrm>
            <a:off x="2684350" y="2891350"/>
            <a:ext cx="5947500" cy="1766100"/>
            <a:chOff x="2684350" y="2891350"/>
            <a:chExt cx="5947500" cy="1766100"/>
          </a:xfrm>
        </p:grpSpPr>
        <p:sp>
          <p:nvSpPr>
            <p:cNvPr id="168" name="Google Shape;168;p25"/>
            <p:cNvSpPr txBox="1"/>
            <p:nvPr/>
          </p:nvSpPr>
          <p:spPr>
            <a:xfrm>
              <a:off x="5591050" y="2891350"/>
              <a:ext cx="30408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38761D"/>
                  </a:solidFill>
                  <a:latin typeface="Economica"/>
                  <a:ea typeface="Economica"/>
                  <a:cs typeface="Economica"/>
                  <a:sym typeface="Economica"/>
                </a:rPr>
                <a:t>200bp versus 2200bp</a:t>
              </a:r>
              <a:endParaRPr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endParaRPr>
            </a:p>
          </p:txBody>
        </p:sp>
        <p:cxnSp>
          <p:nvCxnSpPr>
            <p:cNvPr id="169" name="Google Shape;169;p25"/>
            <p:cNvCxnSpPr>
              <a:stCxn id="168" idx="1"/>
            </p:cNvCxnSpPr>
            <p:nvPr/>
          </p:nvCxnSpPr>
          <p:spPr>
            <a:xfrm flipH="1">
              <a:off x="2684350" y="3121450"/>
              <a:ext cx="2906700" cy="1536000"/>
            </a:xfrm>
            <a:prstGeom prst="straightConnector1">
              <a:avLst/>
            </a:prstGeom>
            <a:noFill/>
            <a:ln cap="flat" cmpd="sng" w="19050">
              <a:solidFill>
                <a:srgbClr val="38761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70" name="Google Shape;170;p25"/>
            <p:cNvCxnSpPr>
              <a:stCxn id="168" idx="1"/>
            </p:cNvCxnSpPr>
            <p:nvPr/>
          </p:nvCxnSpPr>
          <p:spPr>
            <a:xfrm flipH="1">
              <a:off x="2696050" y="3121450"/>
              <a:ext cx="2895000" cy="493800"/>
            </a:xfrm>
            <a:prstGeom prst="straightConnector1">
              <a:avLst/>
            </a:prstGeom>
            <a:noFill/>
            <a:ln cap="flat" cmpd="sng" w="19050">
              <a:solidFill>
                <a:srgbClr val="38761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76" name="Google Shape;176;p26"/>
          <p:cNvSpPr txBox="1"/>
          <p:nvPr>
            <p:ph type="title"/>
          </p:nvPr>
        </p:nvSpPr>
        <p:spPr>
          <a:xfrm>
            <a:off x="311700" y="1555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3.  We then need to count the number of genetic variants observed in each enhancer.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000000"/>
                </a:solidFill>
              </a:rPr>
              <a:t>We need to compute the </a:t>
            </a:r>
            <a:r>
              <a:rPr i="1" lang="en" sz="2400" u="sng">
                <a:solidFill>
                  <a:srgbClr val="000000"/>
                </a:solidFill>
              </a:rPr>
              <a:t>density</a:t>
            </a:r>
            <a:r>
              <a:rPr i="1" lang="en" sz="2400">
                <a:solidFill>
                  <a:srgbClr val="000000"/>
                </a:solidFill>
              </a:rPr>
              <a:t> of genetic variation, not the </a:t>
            </a:r>
            <a:r>
              <a:rPr i="1" lang="en" sz="2400" u="sng">
                <a:solidFill>
                  <a:srgbClr val="000000"/>
                </a:solidFill>
              </a:rPr>
              <a:t>count</a:t>
            </a:r>
            <a:r>
              <a:rPr i="1" lang="en" sz="2400">
                <a:solidFill>
                  <a:srgbClr val="000000"/>
                </a:solidFill>
              </a:rPr>
              <a:t>.</a:t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304800" y="28545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bedtools intersect -a hesc.chromHmm.chr22.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enh.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strong.nochr.bed -b 1000g.chr22.vcf -c 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| awk -v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OFS="\t"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'{print $0, $5 / ($3-$2)}' 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&gt; hesc.chromHmm.chr22.enh.nochr.strong.vardensity.bedgraph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1972425" y="4039825"/>
            <a:ext cx="50349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Density is variant count (column 5) divided by the length of the region (end - start)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179" name="Google Shape;179;p26"/>
          <p:cNvCxnSpPr/>
          <p:nvPr/>
        </p:nvCxnSpPr>
        <p:spPr>
          <a:xfrm rot="10800000">
            <a:off x="3367050" y="3099150"/>
            <a:ext cx="12000" cy="8655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85" name="Google Shape;185;p27"/>
          <p:cNvSpPr txBox="1"/>
          <p:nvPr>
            <p:ph type="title"/>
          </p:nvPr>
        </p:nvSpPr>
        <p:spPr>
          <a:xfrm>
            <a:off x="311700" y="1555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3.  We then need to count the number of genetic variants observed in each enhancer.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000000"/>
                </a:solidFill>
              </a:rPr>
              <a:t>We need to compute the </a:t>
            </a:r>
            <a:r>
              <a:rPr i="1" lang="en" sz="2400" u="sng">
                <a:solidFill>
                  <a:srgbClr val="000000"/>
                </a:solidFill>
              </a:rPr>
              <a:t>density</a:t>
            </a:r>
            <a:r>
              <a:rPr i="1" lang="en" sz="2400">
                <a:solidFill>
                  <a:srgbClr val="000000"/>
                </a:solidFill>
              </a:rPr>
              <a:t> of genetic variation, not the </a:t>
            </a:r>
            <a:r>
              <a:rPr i="1" lang="en" sz="2400" u="sng">
                <a:solidFill>
                  <a:srgbClr val="000000"/>
                </a:solidFill>
              </a:rPr>
              <a:t>count</a:t>
            </a:r>
            <a:r>
              <a:rPr i="1" lang="en" sz="2400">
                <a:solidFill>
                  <a:srgbClr val="000000"/>
                </a:solidFill>
              </a:rPr>
              <a:t>.</a:t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186" name="Google Shape;186;p27"/>
          <p:cNvSpPr txBox="1"/>
          <p:nvPr/>
        </p:nvSpPr>
        <p:spPr>
          <a:xfrm>
            <a:off x="304800" y="29307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head hesc.chromHmm.chr22.enh.nochr.vardensity.bedgraph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17675000	17675600	5_Strong_Enhancer	25	0.0416667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17679200	17679600	4_Strong_Enhancer	16	0.04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17680000	17681000	4_Strong_Enhancer	41	0.041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17681000	17681400	5_Strong_Enhancer	11	0.0275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17714800	17717000	5_Strong_Enhancer	60	0.0272727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17737800	17738000	5_Strong_Enhancer	8	0.04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17738000	17739200	4_Strong_Enhancer	50	0.0416667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17739200	17740000	5_Strong_Enhancer	40	0.05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17741600	17742400	4_Strong_Enhancer	29	0.03625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17744800	17745000	5_Strong_Enhancer	2	0.01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92" name="Google Shape;192;p28"/>
          <p:cNvSpPr txBox="1"/>
          <p:nvPr>
            <p:ph type="title"/>
          </p:nvPr>
        </p:nvSpPr>
        <p:spPr>
          <a:xfrm>
            <a:off x="311700" y="1555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3.  We then need to count the number of genetic variants observed in each enhancer.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000000"/>
                </a:solidFill>
              </a:rPr>
              <a:t>We need to compute the </a:t>
            </a:r>
            <a:r>
              <a:rPr i="1" lang="en" sz="2400" u="sng">
                <a:solidFill>
                  <a:srgbClr val="000000"/>
                </a:solidFill>
              </a:rPr>
              <a:t>density</a:t>
            </a:r>
            <a:r>
              <a:rPr i="1" lang="en" sz="2400">
                <a:solidFill>
                  <a:srgbClr val="000000"/>
                </a:solidFill>
              </a:rPr>
              <a:t> of genetic variation, not the </a:t>
            </a:r>
            <a:r>
              <a:rPr i="1" lang="en" sz="2400" u="sng">
                <a:solidFill>
                  <a:srgbClr val="000000"/>
                </a:solidFill>
              </a:rPr>
              <a:t>count</a:t>
            </a:r>
            <a:r>
              <a:rPr i="1" lang="en" sz="2400">
                <a:solidFill>
                  <a:srgbClr val="000000"/>
                </a:solidFill>
              </a:rPr>
              <a:t>.</a:t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193" name="Google Shape;193;p28"/>
          <p:cNvSpPr txBox="1"/>
          <p:nvPr/>
        </p:nvSpPr>
        <p:spPr>
          <a:xfrm>
            <a:off x="304800" y="32355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sort -k6,6n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hesc.chromHmm.chr22.enh.nochr.strong.vardensity.bedgraph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| head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28245600	28247400	5_Strong_Enhancer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21846400	21847600	5_Strong_Enhancer	1	0.000833333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20402800	20403600	5_Strong_Enhancer	2	0.0025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29331400	29331600	5_Strong_Enhancer	1	0.005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36310454	36310654	4_Strong_Enhancer	1	0.005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48205736	48205936	5_Strong_Enhancer	1	0.005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20725800	20726200	4_Strong_Enhancer	3	0.0075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21795400	21797400	5_Strong_Enhancer	17	0.0085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17744800	17745000	5_Strong_Enhancer	2	0.01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29225800	29226000	5_Strong_Enhancer	2	0.01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94" name="Google Shape;194;p28"/>
          <p:cNvGrpSpPr/>
          <p:nvPr/>
        </p:nvGrpSpPr>
        <p:grpSpPr>
          <a:xfrm>
            <a:off x="1265275" y="2191400"/>
            <a:ext cx="6067675" cy="477900"/>
            <a:chOff x="1265275" y="2191400"/>
            <a:chExt cx="6067675" cy="477900"/>
          </a:xfrm>
        </p:grpSpPr>
        <p:sp>
          <p:nvSpPr>
            <p:cNvPr id="195" name="Google Shape;195;p28"/>
            <p:cNvSpPr txBox="1"/>
            <p:nvPr/>
          </p:nvSpPr>
          <p:spPr>
            <a:xfrm>
              <a:off x="2298050" y="2191400"/>
              <a:ext cx="5034900" cy="47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38761D"/>
                  </a:solidFill>
                  <a:latin typeface="Economica"/>
                  <a:ea typeface="Economica"/>
                  <a:cs typeface="Economica"/>
                  <a:sym typeface="Economica"/>
                </a:rPr>
                <a:t>Sort the enhancers by the column starting with density and ending with that column. Treat the values as numbers.</a:t>
              </a:r>
              <a:endParaRPr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endParaRPr>
            </a:p>
          </p:txBody>
        </p:sp>
        <p:cxnSp>
          <p:nvCxnSpPr>
            <p:cNvPr id="196" name="Google Shape;196;p28"/>
            <p:cNvCxnSpPr/>
            <p:nvPr/>
          </p:nvCxnSpPr>
          <p:spPr>
            <a:xfrm flipH="1">
              <a:off x="1265275" y="2480900"/>
              <a:ext cx="883200" cy="188400"/>
            </a:xfrm>
            <a:prstGeom prst="straightConnector1">
              <a:avLst/>
            </a:prstGeom>
            <a:noFill/>
            <a:ln cap="flat" cmpd="sng" w="19050">
              <a:solidFill>
                <a:srgbClr val="38761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197" name="Google Shape;197;p28"/>
          <p:cNvSpPr txBox="1"/>
          <p:nvPr/>
        </p:nvSpPr>
        <p:spPr>
          <a:xfrm>
            <a:off x="6194061" y="3663750"/>
            <a:ext cx="2809978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Whoa! No variants from 2,504 genomes in a span of 1,800 bp!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198" name="Google Shape;198;p28"/>
          <p:cNvCxnSpPr/>
          <p:nvPr/>
        </p:nvCxnSpPr>
        <p:spPr>
          <a:xfrm rot="10800000">
            <a:off x="5146775" y="3046650"/>
            <a:ext cx="1064400" cy="6825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/>
        </p:nvSpPr>
        <p:spPr>
          <a:xfrm>
            <a:off x="0" y="4257400"/>
            <a:ext cx="896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R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 enh_constraint &lt;- read.table('hesc.chromHmm.chr22.enh.nochr.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strong.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vardensity.bedgraph', header=FALSE)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 hist(enh_constraint[,6], breaks=50, col='dodgerblue', xlab='var density', main="Dist. of enhancer variant density")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Untitled.png" id="204" name="Google Shape;2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0225" y="757825"/>
            <a:ext cx="3660651" cy="3622202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9"/>
          <p:cNvSpPr txBox="1"/>
          <p:nvPr/>
        </p:nvSpPr>
        <p:spPr>
          <a:xfrm>
            <a:off x="152400" y="152400"/>
            <a:ext cx="854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Is approx. 0.0 variant density in an embryonic stem cell enhancer atypical</a:t>
            </a: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311700" y="23173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sanity checks should we conduct to identify potential artifacts?</a:t>
            </a:r>
            <a:endParaRPr sz="3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/>
          <p:nvPr>
            <p:ph type="title"/>
          </p:nvPr>
        </p:nvSpPr>
        <p:spPr>
          <a:xfrm>
            <a:off x="311700" y="3688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8761D"/>
                </a:solidFill>
              </a:rPr>
              <a:t>Q2.  How could we compute genetic constraint for overlapping 10000bp windows along all of chromosome 22, and not just enhancers?</a:t>
            </a:r>
            <a:endParaRPr sz="48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23173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Let's use bedtools to answer some real(ish) research questions.</a:t>
            </a:r>
            <a:endParaRPr sz="3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Q2.  How could we compute genetic constraint for overlapping 10000bp windows along </a:t>
            </a:r>
            <a:r>
              <a:rPr i="1" lang="en" sz="2800"/>
              <a:t>all</a:t>
            </a:r>
            <a:r>
              <a:rPr lang="en" sz="2800"/>
              <a:t> of chromosome 22, and not just enhancers?</a:t>
            </a:r>
            <a:endParaRPr sz="2800"/>
          </a:p>
        </p:txBody>
      </p:sp>
      <p:sp>
        <p:nvSpPr>
          <p:cNvPr id="221" name="Google Shape;221;p32"/>
          <p:cNvSpPr txBox="1"/>
          <p:nvPr>
            <p:ph type="title"/>
          </p:nvPr>
        </p:nvSpPr>
        <p:spPr>
          <a:xfrm>
            <a:off x="311700" y="16315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38761D"/>
                </a:solidFill>
              </a:rPr>
              <a:t>Experimental design: what materials do we need?</a:t>
            </a:r>
            <a:endParaRPr sz="2800">
              <a:solidFill>
                <a:srgbClr val="38761D"/>
              </a:solidFill>
            </a:endParaRPr>
          </a:p>
        </p:txBody>
      </p:sp>
      <p:sp>
        <p:nvSpPr>
          <p:cNvPr id="222" name="Google Shape;222;p32"/>
          <p:cNvSpPr txBox="1"/>
          <p:nvPr>
            <p:ph type="title"/>
          </p:nvPr>
        </p:nvSpPr>
        <p:spPr>
          <a:xfrm>
            <a:off x="311700" y="33841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Now we need to create a BED file of overlapping, 10000bp windows tiled across chromosome 22.</a:t>
            </a:r>
            <a:endParaRPr sz="2400">
              <a:solidFill>
                <a:srgbClr val="38761D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need a deep catalog of genetic variation in the human genome. 1000 genomes?</a:t>
            </a:r>
            <a:endParaRPr sz="2400">
              <a:solidFill>
                <a:srgbClr val="38761D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then need to count the number of genetic variants observed in window.</a:t>
            </a:r>
            <a:endParaRPr sz="2400">
              <a:solidFill>
                <a:srgbClr val="38761D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Q2.  How could we compute genetic constraint for overlapping 10000bp windows along </a:t>
            </a:r>
            <a:r>
              <a:rPr i="1" lang="en" sz="2800"/>
              <a:t>all</a:t>
            </a:r>
            <a:r>
              <a:rPr lang="en" sz="2800"/>
              <a:t> of chromosome 22, and not just enhancers?</a:t>
            </a:r>
            <a:endParaRPr sz="2800"/>
          </a:p>
        </p:txBody>
      </p:sp>
      <p:cxnSp>
        <p:nvCxnSpPr>
          <p:cNvPr id="228" name="Google Shape;228;p33"/>
          <p:cNvCxnSpPr/>
          <p:nvPr/>
        </p:nvCxnSpPr>
        <p:spPr>
          <a:xfrm>
            <a:off x="328100" y="1990675"/>
            <a:ext cx="82323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miter lim="8000"/>
            <a:headEnd len="med" w="med" type="none"/>
            <a:tailEnd len="med" w="med" type="triangle"/>
          </a:ln>
        </p:spPr>
      </p:cxnSp>
      <p:cxnSp>
        <p:nvCxnSpPr>
          <p:cNvPr id="229" name="Google Shape;229;p33"/>
          <p:cNvCxnSpPr/>
          <p:nvPr/>
        </p:nvCxnSpPr>
        <p:spPr>
          <a:xfrm>
            <a:off x="328100" y="22055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33"/>
          <p:cNvCxnSpPr/>
          <p:nvPr/>
        </p:nvCxnSpPr>
        <p:spPr>
          <a:xfrm>
            <a:off x="1245925" y="22055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33"/>
          <p:cNvCxnSpPr/>
          <p:nvPr/>
        </p:nvCxnSpPr>
        <p:spPr>
          <a:xfrm>
            <a:off x="2156900" y="22055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33"/>
          <p:cNvCxnSpPr/>
          <p:nvPr/>
        </p:nvCxnSpPr>
        <p:spPr>
          <a:xfrm>
            <a:off x="3074725" y="22055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3"/>
          <p:cNvCxnSpPr/>
          <p:nvPr/>
        </p:nvCxnSpPr>
        <p:spPr>
          <a:xfrm>
            <a:off x="3985700" y="22055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3"/>
          <p:cNvCxnSpPr/>
          <p:nvPr/>
        </p:nvCxnSpPr>
        <p:spPr>
          <a:xfrm>
            <a:off x="4903525" y="22055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3"/>
          <p:cNvCxnSpPr/>
          <p:nvPr/>
        </p:nvCxnSpPr>
        <p:spPr>
          <a:xfrm>
            <a:off x="5814500" y="22055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3"/>
          <p:cNvCxnSpPr/>
          <p:nvPr/>
        </p:nvCxnSpPr>
        <p:spPr>
          <a:xfrm>
            <a:off x="6732325" y="22055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33"/>
          <p:cNvCxnSpPr/>
          <p:nvPr/>
        </p:nvCxnSpPr>
        <p:spPr>
          <a:xfrm>
            <a:off x="7643300" y="22055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33"/>
          <p:cNvCxnSpPr/>
          <p:nvPr/>
        </p:nvCxnSpPr>
        <p:spPr>
          <a:xfrm>
            <a:off x="785300" y="23579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33"/>
          <p:cNvCxnSpPr/>
          <p:nvPr/>
        </p:nvCxnSpPr>
        <p:spPr>
          <a:xfrm>
            <a:off x="1703125" y="23579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33"/>
          <p:cNvCxnSpPr/>
          <p:nvPr/>
        </p:nvCxnSpPr>
        <p:spPr>
          <a:xfrm>
            <a:off x="2614100" y="23579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33"/>
          <p:cNvCxnSpPr/>
          <p:nvPr/>
        </p:nvCxnSpPr>
        <p:spPr>
          <a:xfrm>
            <a:off x="3531925" y="23579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33"/>
          <p:cNvCxnSpPr/>
          <p:nvPr/>
        </p:nvCxnSpPr>
        <p:spPr>
          <a:xfrm>
            <a:off x="4442900" y="23579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33"/>
          <p:cNvCxnSpPr/>
          <p:nvPr/>
        </p:nvCxnSpPr>
        <p:spPr>
          <a:xfrm>
            <a:off x="5360725" y="23579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33"/>
          <p:cNvCxnSpPr/>
          <p:nvPr/>
        </p:nvCxnSpPr>
        <p:spPr>
          <a:xfrm>
            <a:off x="6271700" y="23579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33"/>
          <p:cNvCxnSpPr/>
          <p:nvPr/>
        </p:nvCxnSpPr>
        <p:spPr>
          <a:xfrm>
            <a:off x="7189525" y="2357925"/>
            <a:ext cx="883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33"/>
          <p:cNvCxnSpPr/>
          <p:nvPr/>
        </p:nvCxnSpPr>
        <p:spPr>
          <a:xfrm>
            <a:off x="8100500" y="2357925"/>
            <a:ext cx="454200" cy="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7" name="Google Shape;247;p33"/>
          <p:cNvGrpSpPr/>
          <p:nvPr/>
        </p:nvGrpSpPr>
        <p:grpSpPr>
          <a:xfrm>
            <a:off x="1453700" y="2492775"/>
            <a:ext cx="5565700" cy="1421225"/>
            <a:chOff x="1453700" y="2492775"/>
            <a:chExt cx="5565700" cy="1421225"/>
          </a:xfrm>
        </p:grpSpPr>
        <p:sp>
          <p:nvSpPr>
            <p:cNvPr id="248" name="Google Shape;248;p33"/>
            <p:cNvSpPr txBox="1"/>
            <p:nvPr/>
          </p:nvSpPr>
          <p:spPr>
            <a:xfrm>
              <a:off x="1984500" y="3436100"/>
              <a:ext cx="5034900" cy="47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38761D"/>
                  </a:solidFill>
                  <a:latin typeface="Economica"/>
                  <a:ea typeface="Economica"/>
                  <a:cs typeface="Economica"/>
                  <a:sym typeface="Economica"/>
                </a:rPr>
                <a:t>Make equally-sized, yet overlapping windows (intervals in BED format) along each chromosome. </a:t>
              </a:r>
              <a:endParaRPr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38761D"/>
                  </a:solidFill>
                  <a:latin typeface="Economica"/>
                  <a:ea typeface="Economica"/>
                  <a:cs typeface="Economica"/>
                  <a:sym typeface="Economica"/>
                </a:rPr>
                <a:t>To do this, one MUST know the length of each chromosome.</a:t>
              </a:r>
              <a:endParaRPr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38761D"/>
                  </a:solidFill>
                  <a:latin typeface="Economica"/>
                  <a:ea typeface="Economica"/>
                  <a:cs typeface="Economica"/>
                  <a:sym typeface="Economica"/>
                </a:rPr>
                <a:t>This is the purpose of a so-called "genome" file in BEDTOOLS</a:t>
              </a:r>
              <a:endParaRPr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endParaRPr>
            </a:p>
          </p:txBody>
        </p:sp>
        <p:cxnSp>
          <p:nvCxnSpPr>
            <p:cNvPr id="249" name="Google Shape;249;p33"/>
            <p:cNvCxnSpPr/>
            <p:nvPr/>
          </p:nvCxnSpPr>
          <p:spPr>
            <a:xfrm rot="10800000">
              <a:off x="1453700" y="2492775"/>
              <a:ext cx="1212900" cy="388500"/>
            </a:xfrm>
            <a:prstGeom prst="straightConnector1">
              <a:avLst/>
            </a:prstGeom>
            <a:noFill/>
            <a:ln cap="flat" cmpd="sng" w="19050">
              <a:solidFill>
                <a:srgbClr val="38761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50" name="Google Shape;250;p33"/>
            <p:cNvCxnSpPr/>
            <p:nvPr/>
          </p:nvCxnSpPr>
          <p:spPr>
            <a:xfrm flipH="1" rot="10800000">
              <a:off x="2707825" y="2492900"/>
              <a:ext cx="3173700" cy="382500"/>
            </a:xfrm>
            <a:prstGeom prst="straightConnector1">
              <a:avLst/>
            </a:prstGeom>
            <a:noFill/>
            <a:ln cap="flat" cmpd="sng" w="19050">
              <a:solidFill>
                <a:srgbClr val="38761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Q2.  How could we compute genetic constraint for overlapping 1000bp windows along </a:t>
            </a:r>
            <a:r>
              <a:rPr i="1" lang="en" sz="2800"/>
              <a:t>all</a:t>
            </a:r>
            <a:r>
              <a:rPr lang="en" sz="2800"/>
              <a:t> of chromosome 22, and not just enhancers?</a:t>
            </a:r>
            <a:endParaRPr sz="2800"/>
          </a:p>
        </p:txBody>
      </p:sp>
      <p:sp>
        <p:nvSpPr>
          <p:cNvPr id="256" name="Google Shape;256;p34"/>
          <p:cNvSpPr txBox="1"/>
          <p:nvPr/>
        </p:nvSpPr>
        <p:spPr>
          <a:xfrm>
            <a:off x="304800" y="29307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curl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https://s3.amazonaws.com/bedtools-tutorials/web/genome.txt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&gt; human.grch37.txt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head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human.grch37.txt | column -t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                   249250621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chr10                  135534747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chr11                  135006516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chr11_gl000202_random  40103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chr12                  133851895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chr13                  115169878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chr14                  107349540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chr15                  102531392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chr16                  90354753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chr17                  81195210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Q2.  How could we compute genetic constraint for overlapping 1000bp windows along </a:t>
            </a:r>
            <a:r>
              <a:rPr i="1" lang="en" sz="2800"/>
              <a:t>all</a:t>
            </a:r>
            <a:r>
              <a:rPr lang="en" sz="2800"/>
              <a:t> of chromosome 22, and not just enhancers?</a:t>
            </a:r>
            <a:endParaRPr sz="2800"/>
          </a:p>
        </p:txBody>
      </p:sp>
      <p:sp>
        <p:nvSpPr>
          <p:cNvPr id="262" name="Google Shape;262;p35"/>
          <p:cNvSpPr txBox="1"/>
          <p:nvPr/>
        </p:nvSpPr>
        <p:spPr>
          <a:xfrm>
            <a:off x="304800" y="29307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bedtools makewindows -w 10000 -s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5000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-g human.grch37.txt | head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0	10000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5000	15000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10000	20000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15000	25000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20000	30000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25000	35000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30000	40000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35000	45000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40000	50000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chr1	45000	55000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3" name="Google Shape;263;p35"/>
          <p:cNvSpPr txBox="1"/>
          <p:nvPr/>
        </p:nvSpPr>
        <p:spPr>
          <a:xfrm>
            <a:off x="3603261" y="3054150"/>
            <a:ext cx="28101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10000bp windows.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5000bp "step"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264" name="Google Shape;264;p35"/>
          <p:cNvCxnSpPr/>
          <p:nvPr/>
        </p:nvCxnSpPr>
        <p:spPr>
          <a:xfrm rot="10800000">
            <a:off x="2555975" y="2437050"/>
            <a:ext cx="1064400" cy="6825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5" name="Google Shape;265;p35"/>
          <p:cNvCxnSpPr/>
          <p:nvPr/>
        </p:nvCxnSpPr>
        <p:spPr>
          <a:xfrm rot="10800000">
            <a:off x="3061450" y="2440450"/>
            <a:ext cx="582900" cy="6888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6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Q2.  How could we compute genetic constraint for overlapping 1000bp windows along </a:t>
            </a:r>
            <a:r>
              <a:rPr i="1" lang="en" sz="2800"/>
              <a:t>all</a:t>
            </a:r>
            <a:r>
              <a:rPr lang="en" sz="2800"/>
              <a:t> of chromosome 22, and not just enhancers?</a:t>
            </a:r>
            <a:endParaRPr sz="2800"/>
          </a:p>
        </p:txBody>
      </p:sp>
      <p:sp>
        <p:nvSpPr>
          <p:cNvPr id="271" name="Google Shape;271;p36"/>
          <p:cNvSpPr txBox="1"/>
          <p:nvPr/>
        </p:nvSpPr>
        <p:spPr>
          <a:xfrm>
            <a:off x="304800" y="33879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bedtools makewindows -w 10000 -s 5000 -g human.grch37.txt 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| grep -w "^chr22" 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| sed -e 's/chr//' 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&gt; human.grch37.22.10000w.5000s.bed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head human.grch37.22.10000w.5000s.bed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0	10000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5000	15000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10000	20000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15000	25000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20000	30000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25000	35000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30000	40000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35000	45000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40000	50000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45000	55000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2" name="Google Shape;272;p36"/>
          <p:cNvSpPr txBox="1"/>
          <p:nvPr/>
        </p:nvSpPr>
        <p:spPr>
          <a:xfrm>
            <a:off x="311700" y="0"/>
            <a:ext cx="8832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Let's retain windows for just chromosome 22. And we now know we need to remove the "chr" from the chromosome label...</a:t>
            </a:r>
            <a:endParaRPr i="1" sz="24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7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Q2.  How could we compute genetic constraint for overlapping 1000bp windows along </a:t>
            </a:r>
            <a:r>
              <a:rPr i="1" lang="en" sz="2800"/>
              <a:t>all</a:t>
            </a:r>
            <a:r>
              <a:rPr lang="en" sz="2800"/>
              <a:t> of chromosome 22, and not just enhancers?</a:t>
            </a:r>
            <a:endParaRPr sz="2800"/>
          </a:p>
        </p:txBody>
      </p:sp>
      <p:sp>
        <p:nvSpPr>
          <p:cNvPr id="278" name="Google Shape;278;p37"/>
          <p:cNvSpPr txBox="1"/>
          <p:nvPr/>
        </p:nvSpPr>
        <p:spPr>
          <a:xfrm>
            <a:off x="304800" y="30831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bedtools intersect -a human.grch37.22.10000w.5000s.bed -b 1000g.chr22.vcf -c 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| awk '{OFS="\t"; print $0, $4 /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($3-$2)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}' 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&gt; human.grch37.22.10000w.5000s.vardensity.bedgraph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head human.grch37.22.10000w.5000s.vardensity.bedgraph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0	10000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5000	15000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10000	20000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15000	25000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20000	30000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25000	35000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30000	40000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35000	45000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40000	50000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	45000	55000	0	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9" name="Google Shape;279;p37"/>
          <p:cNvSpPr txBox="1"/>
          <p:nvPr/>
        </p:nvSpPr>
        <p:spPr>
          <a:xfrm>
            <a:off x="311700" y="0"/>
            <a:ext cx="8832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Let's retain windows for just chromosome 22. And we now know we need to remove the "chr" from the chromosome label...</a:t>
            </a:r>
            <a:endParaRPr i="1" sz="24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80" name="Google Shape;280;p37"/>
          <p:cNvSpPr txBox="1"/>
          <p:nvPr/>
        </p:nvSpPr>
        <p:spPr>
          <a:xfrm>
            <a:off x="3603261" y="3968550"/>
            <a:ext cx="28101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281" name="Google Shape;281;p37"/>
          <p:cNvCxnSpPr/>
          <p:nvPr/>
        </p:nvCxnSpPr>
        <p:spPr>
          <a:xfrm rot="10800000">
            <a:off x="1924775" y="3522150"/>
            <a:ext cx="1695600" cy="7404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Google Shape;282;p37"/>
          <p:cNvCxnSpPr/>
          <p:nvPr/>
        </p:nvCxnSpPr>
        <p:spPr>
          <a:xfrm rot="10800000">
            <a:off x="2384050" y="3527950"/>
            <a:ext cx="1260300" cy="7443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3" name="Google Shape;283;p37"/>
          <p:cNvSpPr txBox="1"/>
          <p:nvPr/>
        </p:nvSpPr>
        <p:spPr>
          <a:xfrm>
            <a:off x="3679461" y="4044750"/>
            <a:ext cx="28101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Number of variants in 10000bp window, then density of variants in 10000bp window.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Are these windows really constrained?</a:t>
            </a:r>
            <a:endParaRPr i="1"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 txBox="1"/>
          <p:nvPr/>
        </p:nvSpPr>
        <p:spPr>
          <a:xfrm>
            <a:off x="0" y="4257400"/>
            <a:ext cx="896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R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 win_constraint &lt;- read.table('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human.grch37.22.10000w.5000s.vardensity.bedgraph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', header=FALSE)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 hist(win_constraint[,5], breaks=50, col='dodgerblue', xlab='var density', main="Dist. of variant density in sliding 10kb windows")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9" name="Google Shape;289;p38"/>
          <p:cNvSpPr txBox="1"/>
          <p:nvPr/>
        </p:nvSpPr>
        <p:spPr>
          <a:xfrm>
            <a:off x="152400" y="152400"/>
            <a:ext cx="854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Hmmmm. Why are there so many windows with 0.0 variant density? Ideas?</a:t>
            </a:r>
            <a:endParaRPr/>
          </a:p>
        </p:txBody>
      </p:sp>
      <p:pic>
        <p:nvPicPr>
          <p:cNvPr descr="Untitled 3.png" id="290" name="Google Shape;2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475" y="762000"/>
            <a:ext cx="3485602" cy="3578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 txBox="1"/>
          <p:nvPr/>
        </p:nvSpPr>
        <p:spPr>
          <a:xfrm>
            <a:off x="152400" y="304800"/>
            <a:ext cx="854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Idea. Maybe there is something about the repeat content of these windows that prevents variant detection...</a:t>
            </a:r>
            <a:endParaRPr/>
          </a:p>
        </p:txBody>
      </p:sp>
      <p:sp>
        <p:nvSpPr>
          <p:cNvPr id="296" name="Google Shape;296;p39"/>
          <p:cNvSpPr txBox="1"/>
          <p:nvPr/>
        </p:nvSpPr>
        <p:spPr>
          <a:xfrm>
            <a:off x="182225" y="0"/>
            <a:ext cx="8567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To test this idea, let's download the FASTA file for chromosome 22 (GRCh37).</a:t>
            </a:r>
            <a:endParaRPr/>
          </a:p>
        </p:txBody>
      </p:sp>
      <p:sp>
        <p:nvSpPr>
          <p:cNvPr id="297" name="Google Shape;297;p39"/>
          <p:cNvSpPr txBox="1"/>
          <p:nvPr/>
        </p:nvSpPr>
        <p:spPr>
          <a:xfrm>
            <a:off x="304800" y="30069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curl </a:t>
            </a:r>
            <a:r>
              <a:rPr lang="en" sz="12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http://hgdownload.soe.ucsc.edu/goldenPath/hg38/chromosomes/chr22.fa.gz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&gt; chr22.fa.gz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gzip -d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chr22.fa.gz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head -n 1 chr22.fa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&gt;chr22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# we need to remove the "chr" from the header of the FASTA file as well. </a:t>
            </a:r>
            <a:endParaRPr sz="12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sed -e 's/chr//' chr22.fa &gt; chr22.numchrom.fa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head -n 1 chr22.numchrom.fa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&gt;22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0"/>
          <p:cNvSpPr txBox="1"/>
          <p:nvPr/>
        </p:nvSpPr>
        <p:spPr>
          <a:xfrm>
            <a:off x="152400" y="304800"/>
            <a:ext cx="854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Idea. Maybe there is something about the repeat content of these windows that prevents variant detection...</a:t>
            </a:r>
            <a:endParaRPr/>
          </a:p>
        </p:txBody>
      </p:sp>
      <p:sp>
        <p:nvSpPr>
          <p:cNvPr id="303" name="Google Shape;303;p40"/>
          <p:cNvSpPr txBox="1"/>
          <p:nvPr/>
        </p:nvSpPr>
        <p:spPr>
          <a:xfrm>
            <a:off x="182225" y="0"/>
            <a:ext cx="8567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Now that we have the chr22 FASTA, let's investigate the nucelotide content of each 10kb window with the "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getfasta</a:t>
            </a: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" tool.</a:t>
            </a:r>
            <a:endParaRPr/>
          </a:p>
        </p:txBody>
      </p:sp>
      <p:pic>
        <p:nvPicPr>
          <p:cNvPr id="304" name="Google Shape;30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38000"/>
            <a:ext cx="8945000" cy="215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1"/>
          <p:cNvSpPr txBox="1"/>
          <p:nvPr/>
        </p:nvSpPr>
        <p:spPr>
          <a:xfrm>
            <a:off x="152400" y="304800"/>
            <a:ext cx="854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Idea. Maybe there is something about the repeat content of these windows that prevents variant detection...</a:t>
            </a:r>
            <a:endParaRPr/>
          </a:p>
        </p:txBody>
      </p:sp>
      <p:sp>
        <p:nvSpPr>
          <p:cNvPr id="310" name="Google Shape;310;p41"/>
          <p:cNvSpPr txBox="1"/>
          <p:nvPr/>
        </p:nvSpPr>
        <p:spPr>
          <a:xfrm>
            <a:off x="182225" y="0"/>
            <a:ext cx="8567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Now that we have the chr22 FASTA, let's investigate the nucelotide content of each 10kb window with the "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getfasta</a:t>
            </a: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" tool.</a:t>
            </a:r>
            <a:endParaRPr/>
          </a:p>
        </p:txBody>
      </p:sp>
      <p:sp>
        <p:nvSpPr>
          <p:cNvPr id="311" name="Google Shape;311;p41"/>
          <p:cNvSpPr txBox="1"/>
          <p:nvPr/>
        </p:nvSpPr>
        <p:spPr>
          <a:xfrm>
            <a:off x="304800" y="30831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bedtools getfasta -bed 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human.grch37.22.10000w.5000s.vardensity.bedgraph -fi chr22.numchrom.fa -bedOut | less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0       10000   0       0       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N..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688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>
                <a:solidFill>
                  <a:srgbClr val="38761D"/>
                </a:solidFill>
              </a:rPr>
              <a:t>Q1.  Which enhancers in human embryonic stem cells are under the most genetic "constraint" (that is, have the least genetic variation)?</a:t>
            </a:r>
            <a:endParaRPr sz="48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2"/>
          <p:cNvSpPr txBox="1"/>
          <p:nvPr/>
        </p:nvSpPr>
        <p:spPr>
          <a:xfrm>
            <a:off x="152400" y="304800"/>
            <a:ext cx="854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Idea. Maybe there is something about the repeat content of these windows that prevents variant detection...</a:t>
            </a:r>
            <a:endParaRPr/>
          </a:p>
        </p:txBody>
      </p:sp>
      <p:sp>
        <p:nvSpPr>
          <p:cNvPr id="317" name="Google Shape;317;p42"/>
          <p:cNvSpPr txBox="1"/>
          <p:nvPr/>
        </p:nvSpPr>
        <p:spPr>
          <a:xfrm>
            <a:off x="182225" y="0"/>
            <a:ext cx="8567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Aha. Looks like masked sequence is our culprit. Let's use the</a:t>
            </a: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 "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nuc</a:t>
            </a: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" tool to just _count_ the number of Ns in the FASTA file for each 10kb window.</a:t>
            </a:r>
            <a:endParaRPr/>
          </a:p>
        </p:txBody>
      </p:sp>
      <p:sp>
        <p:nvSpPr>
          <p:cNvPr id="318" name="Google Shape;318;p42"/>
          <p:cNvSpPr txBox="1"/>
          <p:nvPr/>
        </p:nvSpPr>
        <p:spPr>
          <a:xfrm>
            <a:off x="169775" y="2930775"/>
            <a:ext cx="8731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bedtools nuc -bed human.grch37.22.10000w.5000s.vardensity.bedgraph -fi chr22.numchrom.fa | head | column -t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#1_usercol  2_usercol  3_usercol  4_usercol  5_usercol  6_pct_at  7_pct_gc  8_num_A  9_num_C  10_num_G  11_num_T  </a:t>
            </a:r>
            <a:r>
              <a:rPr b="1" lang="en" sz="8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12_num_N</a:t>
            </a: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13_num_oth  14_seq_len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22          0          10000      0          0          0.000000  0.000000  0        0        0         0         10000     0           10000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22          5000       15000      0          0          0.000000  0.000000  0        0        0         0         10000     0           10000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22          10000      20000      0          0          0.000000  0.000000  0        0        0         0         10000     0           10000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22          15000      25000      0          0          0.000000  0.000000  0        0        0         0         10000     0           10000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22          20000      30000      0          0          0.000000  0.000000  0        0        0         0         10000     0           10000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22          25000      35000      0          0          0.000000  0.000000  0        0        0         0         10000     0           10000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22          30000      40000      0          0          0.000000  0.000000  0        0        0         0         10000     0           10000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22          35000      45000      0          0          0.000000  0.000000  0        0        0         0         10000     0           10000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22          40000      50000      0          0          0.000000  0.000000  0        0        0         0         10000     0           10000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9" name="Google Shape;319;p42"/>
          <p:cNvCxnSpPr/>
          <p:nvPr/>
        </p:nvCxnSpPr>
        <p:spPr>
          <a:xfrm flipH="1" rot="10800000">
            <a:off x="6093400" y="3976300"/>
            <a:ext cx="600600" cy="2121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0" name="Google Shape;320;p42"/>
          <p:cNvSpPr txBox="1"/>
          <p:nvPr/>
        </p:nvSpPr>
        <p:spPr>
          <a:xfrm>
            <a:off x="334625" y="4273350"/>
            <a:ext cx="8437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Zero variant density because there are 10000 Ns in these regions. Therefore, one cannot align reads to these regions and thus one has no power to </a:t>
            </a:r>
            <a:r>
              <a:rPr lang="en" sz="2000" u="sng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detect</a:t>
            </a: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 variation in these regions.</a:t>
            </a:r>
            <a:endParaRPr i="1"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/>
        </p:nvSpPr>
        <p:spPr>
          <a:xfrm>
            <a:off x="152400" y="304800"/>
            <a:ext cx="854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Idea. Maybe there is something about the repeat content of these windows that prevents variant detection...</a:t>
            </a:r>
            <a:endParaRPr/>
          </a:p>
        </p:txBody>
      </p:sp>
      <p:sp>
        <p:nvSpPr>
          <p:cNvPr id="326" name="Google Shape;326;p43"/>
          <p:cNvSpPr txBox="1"/>
          <p:nvPr/>
        </p:nvSpPr>
        <p:spPr>
          <a:xfrm>
            <a:off x="182225" y="0"/>
            <a:ext cx="8567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Let's use bioawk to filter out regions that have 1 or more "N" in the FASTA sequence. Recall that biowawk allows us to refer to columns in a file by </a:t>
            </a:r>
            <a:r>
              <a:rPr i="1" lang="en" sz="2400" u="sng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name</a:t>
            </a: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 rather than solely by </a:t>
            </a:r>
            <a:r>
              <a:rPr i="1" lang="en" sz="2400" u="sng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number</a:t>
            </a:r>
            <a:r>
              <a:rPr i="1"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 in regular awk. Thanks Heng Li!</a:t>
            </a:r>
            <a:endParaRPr/>
          </a:p>
        </p:txBody>
      </p:sp>
      <p:sp>
        <p:nvSpPr>
          <p:cNvPr id="327" name="Google Shape;327;p43"/>
          <p:cNvSpPr txBox="1"/>
          <p:nvPr/>
        </p:nvSpPr>
        <p:spPr>
          <a:xfrm>
            <a:off x="169775" y="3311775"/>
            <a:ext cx="8731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bedtools nuc -bed human.grch37.22.10000w.5000s.vardensity.bedgraph -fi chr22.numchrom.fa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\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| 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bioawk -H -t -c bed '$12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_num_N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==0' \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&gt; human.grch37.22.10000w.5000s.vardensity.bedgraph.noN.bed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head human.grch37.22.10000w.5000s.vardensity.bedgraph.noN.bed | column -t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#1_usercol  2_usercol  3_usercol  4_usercol  5_usercol  6_pct_at  7_pct_gc  8_num_A  9_num_C  10_num_G  11_num_T  </a:t>
            </a:r>
            <a:r>
              <a:rPr b="1" lang="en" sz="8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12_num_N</a:t>
            </a: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13_num_oth  14_seq_len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22          10510000   10520000   0          0          0.653900  0.346100  3800     1627     1834      2739      0         0           10000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22          10515000   10525000   0          0          0.625600  0.374400  3240     1789     1955      3016      0         0           10000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22          10520000   10530000   0          0          0.532900  0.467100  2350     2478     2193      2979      0         0           10000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22          10525000   10535000   0          0          0.568100  0.431900  2691     2093     2226      2990      0         0           10000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22          10530000   10540000   0          0          0.673900  0.326100  3280     1475     1786      3459      0         0           10000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22          10535000   10545000   0          0          0.675800  0.324200  3245     1607     1635      3513      0         0           10000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22          10540000   10550000   0          0          0.670500  0.329500  3659     1549     1746      3046      0         0           10000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22          10545000   10555000   0          0          0.656700  0.343300  3665     1598     1835      2902      0         0           10000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22          10550000   10560000   0          0          0.640300  0.359700  3369     1771     1826      3034      0         0           10000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8" name="Google Shape;328;p43"/>
          <p:cNvSpPr txBox="1"/>
          <p:nvPr/>
        </p:nvSpPr>
        <p:spPr>
          <a:xfrm>
            <a:off x="0" y="4921500"/>
            <a:ext cx="3000000" cy="2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conomica"/>
                <a:ea typeface="Economica"/>
                <a:cs typeface="Economica"/>
                <a:sym typeface="Economica"/>
              </a:rPr>
              <a:t>https://github.com/lh3/bioawk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4"/>
          <p:cNvSpPr txBox="1"/>
          <p:nvPr/>
        </p:nvSpPr>
        <p:spPr>
          <a:xfrm>
            <a:off x="0" y="4257400"/>
            <a:ext cx="89610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R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 win_constraint &lt;- read.table('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human.grch37.22.10000w.5000s.vardensity.bedgraph.noN.bed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', header=FALSE)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 hist(win_constraint[,5], breaks=50, col='dodgerblue', xlab='var density', main="Dist. of variant density in sliding 10kb windows")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4" name="Google Shape;334;p44"/>
          <p:cNvSpPr txBox="1"/>
          <p:nvPr/>
        </p:nvSpPr>
        <p:spPr>
          <a:xfrm>
            <a:off x="152400" y="152400"/>
            <a:ext cx="854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Much better. Now bimodal. Any ideas?</a:t>
            </a:r>
            <a:endParaRPr/>
          </a:p>
        </p:txBody>
      </p:sp>
      <p:pic>
        <p:nvPicPr>
          <p:cNvPr descr="Untitled 4.png" id="335" name="Google Shape;33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0700" y="900250"/>
            <a:ext cx="3246788" cy="334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/>
          <p:nvPr>
            <p:ph type="title"/>
          </p:nvPr>
        </p:nvSpPr>
        <p:spPr>
          <a:xfrm>
            <a:off x="311700" y="3688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8761D"/>
                </a:solidFill>
              </a:rPr>
              <a:t>Q3.  How do we know if an observed number of intersections between two datasets is statistically significant?  That is, is the observation more extreme than what we would expect by chance? </a:t>
            </a:r>
            <a:endParaRPr sz="48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6"/>
          <p:cNvSpPr txBox="1"/>
          <p:nvPr>
            <p:ph type="title"/>
          </p:nvPr>
        </p:nvSpPr>
        <p:spPr>
          <a:xfrm>
            <a:off x="311700" y="28507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8761D"/>
                </a:solidFill>
              </a:rPr>
              <a:t>Q3.  Do GWAS SNPs overlap enhancers in hESCs more often than expected by chance? </a:t>
            </a:r>
            <a:endParaRPr sz="48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7"/>
          <p:cNvSpPr txBox="1"/>
          <p:nvPr/>
        </p:nvSpPr>
        <p:spPr>
          <a:xfrm>
            <a:off x="152400" y="304800"/>
            <a:ext cx="854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Do GWAS SNPs overlap enhancers in hESCs more often than expected by chance?</a:t>
            </a:r>
            <a:endParaRPr/>
          </a:p>
        </p:txBody>
      </p:sp>
      <p:sp>
        <p:nvSpPr>
          <p:cNvPr id="351" name="Google Shape;351;p47"/>
          <p:cNvSpPr txBox="1"/>
          <p:nvPr>
            <p:ph type="title"/>
          </p:nvPr>
        </p:nvSpPr>
        <p:spPr>
          <a:xfrm>
            <a:off x="311700" y="33841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need hESC enhancers</a:t>
            </a:r>
            <a:r>
              <a:rPr lang="en" sz="2400">
                <a:solidFill>
                  <a:srgbClr val="38761D"/>
                </a:solidFill>
              </a:rPr>
              <a:t>. </a:t>
            </a:r>
            <a:endParaRPr sz="2400">
              <a:solidFill>
                <a:srgbClr val="38761D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need a catalog of significant SNPs from Genome Wide Association Studies (GWAS).</a:t>
            </a:r>
            <a:endParaRPr sz="2400">
              <a:solidFill>
                <a:srgbClr val="38761D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need to measure the number of </a:t>
            </a:r>
            <a:r>
              <a:rPr lang="en" sz="2400" u="sng">
                <a:solidFill>
                  <a:srgbClr val="38761D"/>
                </a:solidFill>
              </a:rPr>
              <a:t>observed</a:t>
            </a:r>
            <a:r>
              <a:rPr lang="en" sz="2400">
                <a:solidFill>
                  <a:srgbClr val="38761D"/>
                </a:solidFill>
              </a:rPr>
              <a:t> overlaps between the two.</a:t>
            </a:r>
            <a:endParaRPr sz="2400">
              <a:solidFill>
                <a:srgbClr val="38761D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Lastly, we need to compare the </a:t>
            </a:r>
            <a:r>
              <a:rPr lang="en" sz="2400" u="sng">
                <a:solidFill>
                  <a:srgbClr val="38761D"/>
                </a:solidFill>
              </a:rPr>
              <a:t>observed</a:t>
            </a:r>
            <a:r>
              <a:rPr lang="en" sz="2400">
                <a:solidFill>
                  <a:srgbClr val="38761D"/>
                </a:solidFill>
              </a:rPr>
              <a:t> to what we </a:t>
            </a:r>
            <a:r>
              <a:rPr lang="en" sz="2400" u="sng">
                <a:solidFill>
                  <a:srgbClr val="38761D"/>
                </a:solidFill>
              </a:rPr>
              <a:t>expect</a:t>
            </a:r>
            <a:r>
              <a:rPr lang="en" sz="2400">
                <a:solidFill>
                  <a:srgbClr val="38761D"/>
                </a:solidFill>
              </a:rPr>
              <a:t> to assess the significance of the relationship between these two genomic "features".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352" name="Google Shape;352;p47"/>
          <p:cNvSpPr txBox="1"/>
          <p:nvPr>
            <p:ph type="title"/>
          </p:nvPr>
        </p:nvSpPr>
        <p:spPr>
          <a:xfrm>
            <a:off x="311700" y="16315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38761D"/>
                </a:solidFill>
              </a:rPr>
              <a:t>Experimental design: what materials do we need?</a:t>
            </a:r>
            <a:endParaRPr sz="2800"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8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Q3.  Do GWAS SNPs overlap enhancers in hESCs more often than expected by chance?</a:t>
            </a:r>
            <a:endParaRPr sz="2800"/>
          </a:p>
        </p:txBody>
      </p:sp>
      <p:sp>
        <p:nvSpPr>
          <p:cNvPr id="358" name="Google Shape;358;p48"/>
          <p:cNvSpPr txBox="1"/>
          <p:nvPr>
            <p:ph type="title"/>
          </p:nvPr>
        </p:nvSpPr>
        <p:spPr>
          <a:xfrm>
            <a:off x="311700" y="1555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1</a:t>
            </a:r>
            <a:r>
              <a:rPr lang="en" sz="2400">
                <a:solidFill>
                  <a:srgbClr val="38761D"/>
                </a:solidFill>
              </a:rPr>
              <a:t>.  </a:t>
            </a:r>
            <a:r>
              <a:rPr lang="en" sz="2400">
                <a:solidFill>
                  <a:srgbClr val="38761D"/>
                </a:solidFill>
              </a:rPr>
              <a:t>We need hESC enhancers. This time, let's include strong and weak enhancers 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359" name="Google Shape;359;p48"/>
          <p:cNvSpPr txBox="1"/>
          <p:nvPr/>
        </p:nvSpPr>
        <p:spPr>
          <a:xfrm>
            <a:off x="304800" y="29307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grep "Enhancer" hesc.chromHmm.bed | sed -e 's/chr//' &gt; hesc.chromHmm.allenh.nochr.bed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head hesc.chromHmm.allenh.nochr.bed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27537	27737	6_Weak_Enhancer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30337	30537	6_Weak_Enhancer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34737	34937	7_Weak_Enhancer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35737	35937	7_Weak_Enhancer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35937	36137	6_Weak_Enhancer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36137	36337	7_Weak_Enhancer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36337	36537	5_Strong_Enhancer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36537	37537	6_Weak_Enhancer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37537	37737	7_Weak_Enhancer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	56337	56537	6_Weak_Enhancer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9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Q3.  </a:t>
            </a:r>
            <a:r>
              <a:rPr lang="en" sz="2800"/>
              <a:t>Do GWAS SNPs overlap enhancers in hESCs more often than expected by chance?</a:t>
            </a:r>
            <a:endParaRPr sz="2800"/>
          </a:p>
        </p:txBody>
      </p:sp>
      <p:sp>
        <p:nvSpPr>
          <p:cNvPr id="365" name="Google Shape;365;p49"/>
          <p:cNvSpPr txBox="1"/>
          <p:nvPr>
            <p:ph type="title"/>
          </p:nvPr>
        </p:nvSpPr>
        <p:spPr>
          <a:xfrm>
            <a:off x="311700" y="1555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2</a:t>
            </a:r>
            <a:r>
              <a:rPr lang="en" sz="2400">
                <a:solidFill>
                  <a:srgbClr val="38761D"/>
                </a:solidFill>
              </a:rPr>
              <a:t>.  </a:t>
            </a:r>
            <a:r>
              <a:rPr lang="en" sz="2400">
                <a:solidFill>
                  <a:srgbClr val="38761D"/>
                </a:solidFill>
              </a:rPr>
              <a:t>We need a catalog of significant SNPs from Genome Wide Association Studies (GWAS).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366" name="Google Shape;366;p49"/>
          <p:cNvSpPr txBox="1"/>
          <p:nvPr/>
        </p:nvSpPr>
        <p:spPr>
          <a:xfrm>
            <a:off x="304800" y="29307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# obtained from the UCSC Genome Browser's Table Browser</a:t>
            </a:r>
            <a:endParaRPr sz="12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wget https://s3.amazonaws.com/bedtools-tutorials/web/gwas.phenotype.bed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sed -e 's/chr//'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gwas.phenotype.bed &gt; gwas.phenotype.nochr.bed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head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gwas.phenotype.nochr.bed | column -t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#chrom  chromStart  chromEnd  name         pubMedID  trait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      780396      780397    rs141175086  26955885  Morning vs. evening  chronotype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      1005805     1005806   rs3934834    19851299  Body mass index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      1079197     1079198   rs11260603   23382691  IgG glycosylation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      1247493     1247494   rs12103      26192919  Ulcerative colitis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      1247493     1247494   rs12103      26192919  Inflammatory bowel disease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      1247493     1247494   rs12103      26192919  Crohn's disease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      1247493     1247494   rs12103      23128233  Inflammatory bowel disease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      1287054     1287055   rs186507655  27197191  Cancer (pleiotropy)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      1723030     1723031   rs9660180    25673413  Body mass  index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0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Q3.  Do GWAS SNPs overlap enhancers in hESCs more often than expected by chance?</a:t>
            </a:r>
            <a:endParaRPr sz="2800"/>
          </a:p>
        </p:txBody>
      </p:sp>
      <p:sp>
        <p:nvSpPr>
          <p:cNvPr id="372" name="Google Shape;372;p50"/>
          <p:cNvSpPr txBox="1"/>
          <p:nvPr>
            <p:ph type="title"/>
          </p:nvPr>
        </p:nvSpPr>
        <p:spPr>
          <a:xfrm>
            <a:off x="311700" y="1936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3</a:t>
            </a:r>
            <a:r>
              <a:rPr lang="en" sz="2400">
                <a:solidFill>
                  <a:srgbClr val="38761D"/>
                </a:solidFill>
              </a:rPr>
              <a:t>.  </a:t>
            </a:r>
            <a:r>
              <a:rPr lang="en" sz="2400">
                <a:solidFill>
                  <a:srgbClr val="38761D"/>
                </a:solidFill>
              </a:rPr>
              <a:t>We need to measure the number of </a:t>
            </a:r>
            <a:r>
              <a:rPr lang="en" sz="2400" u="sng">
                <a:solidFill>
                  <a:srgbClr val="38761D"/>
                </a:solidFill>
              </a:rPr>
              <a:t>observed</a:t>
            </a:r>
            <a:r>
              <a:rPr lang="en" sz="2400">
                <a:solidFill>
                  <a:srgbClr val="38761D"/>
                </a:solidFill>
              </a:rPr>
              <a:t> overlaps between the GWAS SNPs and hESC enhancers.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373" name="Google Shape;373;p50"/>
          <p:cNvSpPr txBox="1"/>
          <p:nvPr/>
        </p:nvSpPr>
        <p:spPr>
          <a:xfrm>
            <a:off x="304800" y="26259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wc -l gwas.phenotype.nochr.bed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39335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wc -l hesc.chromHmm.allenh.nochr.bed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240136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bedtools intersect -a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gwas.phenotype.nochr.bed -b hesc.chromHmm.allenh.nochr.bed -u | wc -l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2040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4" name="Google Shape;374;p50"/>
          <p:cNvSpPr txBox="1"/>
          <p:nvPr/>
        </p:nvSpPr>
        <p:spPr>
          <a:xfrm>
            <a:off x="234200" y="4044750"/>
            <a:ext cx="88674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So 5.2% (2,040 of 39335) GWAS SNPs overlap at least 1 predicted enhancer in human embryonic stem cells. </a:t>
            </a:r>
            <a:endParaRPr sz="18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Is that interesting? How would we know?</a:t>
            </a:r>
            <a:endParaRPr i="1" sz="18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1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Q3.  Do GWAS SNPs overlap enhancers in hESCs more often than expected by chance?</a:t>
            </a:r>
            <a:endParaRPr sz="2800"/>
          </a:p>
        </p:txBody>
      </p:sp>
      <p:sp>
        <p:nvSpPr>
          <p:cNvPr id="380" name="Google Shape;380;p51"/>
          <p:cNvSpPr txBox="1"/>
          <p:nvPr>
            <p:ph type="title"/>
          </p:nvPr>
        </p:nvSpPr>
        <p:spPr>
          <a:xfrm>
            <a:off x="311700" y="1936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4.    Lastly, we need to compare the </a:t>
            </a:r>
            <a:r>
              <a:rPr lang="en" sz="2400" u="sng">
                <a:solidFill>
                  <a:srgbClr val="38761D"/>
                </a:solidFill>
              </a:rPr>
              <a:t>observed</a:t>
            </a:r>
            <a:r>
              <a:rPr lang="en" sz="2400">
                <a:solidFill>
                  <a:srgbClr val="38761D"/>
                </a:solidFill>
              </a:rPr>
              <a:t> to what we </a:t>
            </a:r>
            <a:r>
              <a:rPr lang="en" sz="2400" u="sng">
                <a:solidFill>
                  <a:srgbClr val="38761D"/>
                </a:solidFill>
              </a:rPr>
              <a:t>expect</a:t>
            </a:r>
            <a:r>
              <a:rPr lang="en" sz="2400">
                <a:solidFill>
                  <a:srgbClr val="38761D"/>
                </a:solidFill>
              </a:rPr>
              <a:t> to assess the significance of the relationship between these two genomic "features".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381" name="Google Shape;381;p51"/>
          <p:cNvSpPr txBox="1"/>
          <p:nvPr/>
        </p:nvSpPr>
        <p:spPr>
          <a:xfrm>
            <a:off x="304800" y="20925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observed = 2,040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$ bedtools intersect -a gwas.phenotype.nochr.bed -b hesc.chromHmm.allenh.nochr.bed -u | wc -l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2040 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2" name="Google Shape;382;p51"/>
          <p:cNvSpPr txBox="1"/>
          <p:nvPr/>
        </p:nvSpPr>
        <p:spPr>
          <a:xfrm>
            <a:off x="234200" y="3663750"/>
            <a:ext cx="88674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How do we derive an expectation (that is, a null hypothesis)?  One way is to do a Monte Carlo simulation.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Experimental design: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000"/>
              <a:buFont typeface="Economica"/>
              <a:buAutoNum type="arabicPeriod"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Repeatedly (1000s of times) shuffle intervals randomly throughout the genome.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000"/>
              <a:buFont typeface="Economica"/>
              <a:buAutoNum type="arabicPeriod"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For each "shuffling", measure how many intersections there are.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000"/>
              <a:buFont typeface="Economica"/>
              <a:buAutoNum type="arabicPeriod"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Build up a distribution of the number of intersections observed for each shuffling.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16315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38761D"/>
                </a:solidFill>
              </a:rPr>
              <a:t>Experimental design: what materials do we need?</a:t>
            </a:r>
            <a:endParaRPr sz="2800">
              <a:solidFill>
                <a:srgbClr val="38761D"/>
              </a:solidFill>
            </a:endParaRPr>
          </a:p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31555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need a set of predicted enhancers in hESCs.  ENCODE?</a:t>
            </a:r>
            <a:endParaRPr sz="2400">
              <a:solidFill>
                <a:srgbClr val="38761D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need a deep catalog of genetic variation in the human genome. 1000 genomes?</a:t>
            </a:r>
            <a:endParaRPr sz="2400">
              <a:solidFill>
                <a:srgbClr val="38761D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then need to count the number of genetic variants observed in each enhancer.</a:t>
            </a:r>
            <a:endParaRPr sz="2400">
              <a:solidFill>
                <a:srgbClr val="38761D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2"/>
          <p:cNvSpPr/>
          <p:nvPr/>
        </p:nvSpPr>
        <p:spPr>
          <a:xfrm>
            <a:off x="-30075" y="-21475"/>
            <a:ext cx="9214500" cy="52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00"/>
                </a:solidFill>
                <a:latin typeface="Economica"/>
                <a:ea typeface="Economica"/>
                <a:cs typeface="Economica"/>
                <a:sym typeface="Economica"/>
              </a:rPr>
              <a:t>GWAS</a:t>
            </a:r>
            <a:endParaRPr sz="1600">
              <a:solidFill>
                <a:srgbClr val="FFFF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3C78D8"/>
                </a:solidFill>
                <a:latin typeface="Economica"/>
                <a:ea typeface="Economica"/>
                <a:cs typeface="Economica"/>
                <a:sym typeface="Economica"/>
              </a:rPr>
              <a:t>Enhancers</a:t>
            </a:r>
            <a:endParaRPr sz="1600">
              <a:solidFill>
                <a:srgbClr val="3C78D8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descr="animated.gif" id="388" name="Google Shape;388;p52"/>
          <p:cNvPicPr preferRelativeResize="0"/>
          <p:nvPr/>
        </p:nvPicPr>
        <p:blipFill rotWithShape="1">
          <a:blip r:embed="rId3">
            <a:alphaModFix/>
          </a:blip>
          <a:srcRect b="0" l="3984" r="0" t="0"/>
          <a:stretch/>
        </p:blipFill>
        <p:spPr>
          <a:xfrm>
            <a:off x="761175" y="2151125"/>
            <a:ext cx="8287676" cy="95975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52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Monte Carlo simulation by shuffling intervals and measuring intersections that occur "by chance"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390" name="Google Shape;390;p52"/>
          <p:cNvSpPr txBox="1"/>
          <p:nvPr/>
        </p:nvSpPr>
        <p:spPr>
          <a:xfrm>
            <a:off x="304800" y="4701000"/>
            <a:ext cx="45888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Simulation animation from Ryan Layer (@ryanlayer)</a:t>
            </a:r>
            <a:endParaRPr sz="2000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3"/>
          <p:cNvSpPr txBox="1"/>
          <p:nvPr>
            <p:ph type="title"/>
          </p:nvPr>
        </p:nvSpPr>
        <p:spPr>
          <a:xfrm>
            <a:off x="311700" y="640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Q3.  Do GWAS SNPs overlap enhancers in hESCs more often than expected by chance?</a:t>
            </a:r>
            <a:endParaRPr sz="2800"/>
          </a:p>
        </p:txBody>
      </p:sp>
      <p:sp>
        <p:nvSpPr>
          <p:cNvPr id="396" name="Google Shape;396;p53"/>
          <p:cNvSpPr txBox="1"/>
          <p:nvPr>
            <p:ph type="title"/>
          </p:nvPr>
        </p:nvSpPr>
        <p:spPr>
          <a:xfrm>
            <a:off x="311700" y="1936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4.    Lastly, we need to compare the </a:t>
            </a:r>
            <a:r>
              <a:rPr lang="en" sz="2400" u="sng">
                <a:solidFill>
                  <a:srgbClr val="38761D"/>
                </a:solidFill>
              </a:rPr>
              <a:t>observed</a:t>
            </a:r>
            <a:r>
              <a:rPr lang="en" sz="2400">
                <a:solidFill>
                  <a:srgbClr val="38761D"/>
                </a:solidFill>
              </a:rPr>
              <a:t> to what we </a:t>
            </a:r>
            <a:r>
              <a:rPr lang="en" sz="2400" u="sng">
                <a:solidFill>
                  <a:srgbClr val="38761D"/>
                </a:solidFill>
              </a:rPr>
              <a:t>expect</a:t>
            </a:r>
            <a:r>
              <a:rPr lang="en" sz="2400">
                <a:solidFill>
                  <a:srgbClr val="38761D"/>
                </a:solidFill>
              </a:rPr>
              <a:t> to assess the significance of the relationship between these two genomic "features".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397" name="Google Shape;397;p53"/>
          <p:cNvSpPr txBox="1"/>
          <p:nvPr/>
        </p:nvSpPr>
        <p:spPr>
          <a:xfrm>
            <a:off x="304800" y="31593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# this will take a few minutes</a:t>
            </a:r>
            <a:endParaRPr sz="12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for i in `seq 1 100`;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do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bedtools shuffle -i gwas.phenotype.nochr.bed -g genome.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txt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| bedtools intersect -a - -b hesc.chromHmm.allenh.nochr.bed -u 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| wc -l \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&gt;&gt; random.intersections.txt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done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sort random.intersections.txt | uniq -c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100 0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98" name="Google Shape;398;p53"/>
          <p:cNvCxnSpPr/>
          <p:nvPr/>
        </p:nvCxnSpPr>
        <p:spPr>
          <a:xfrm rot="10800000">
            <a:off x="941375" y="3676050"/>
            <a:ext cx="3774600" cy="486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9" name="Google Shape;399;p53"/>
          <p:cNvSpPr txBox="1"/>
          <p:nvPr/>
        </p:nvSpPr>
        <p:spPr>
          <a:xfrm>
            <a:off x="4822461" y="3435150"/>
            <a:ext cx="28101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"&gt;&gt;" Append the results of each of the 100 experiments to a file.</a:t>
            </a:r>
            <a:endParaRPr i="1"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400" name="Google Shape;400;p53"/>
          <p:cNvSpPr txBox="1"/>
          <p:nvPr/>
        </p:nvSpPr>
        <p:spPr>
          <a:xfrm>
            <a:off x="4822461" y="4349550"/>
            <a:ext cx="28101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All 100 experiments yielded 0 intersections!!!  </a:t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401" name="Google Shape;401;p53"/>
          <p:cNvCxnSpPr/>
          <p:nvPr/>
        </p:nvCxnSpPr>
        <p:spPr>
          <a:xfrm rot="10800000">
            <a:off x="1035275" y="4414350"/>
            <a:ext cx="3756900" cy="1485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4"/>
          <p:cNvSpPr txBox="1"/>
          <p:nvPr>
            <p:ph type="title"/>
          </p:nvPr>
        </p:nvSpPr>
        <p:spPr>
          <a:xfrm>
            <a:off x="311700" y="259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One must be careful about defining the "domain" of an experiment</a:t>
            </a:r>
            <a:endParaRPr sz="2800"/>
          </a:p>
        </p:txBody>
      </p:sp>
      <p:pic>
        <p:nvPicPr>
          <p:cNvPr descr="Untitled 5.png" id="407" name="Google Shape;40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400" y="844950"/>
            <a:ext cx="5988343" cy="4069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5"/>
          <p:cNvSpPr txBox="1"/>
          <p:nvPr>
            <p:ph type="title"/>
          </p:nvPr>
        </p:nvSpPr>
        <p:spPr>
          <a:xfrm>
            <a:off x="311700" y="259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One must be careful about defining the "domain" of an experiment</a:t>
            </a:r>
            <a:endParaRPr sz="2800"/>
          </a:p>
        </p:txBody>
      </p:sp>
      <p:pic>
        <p:nvPicPr>
          <p:cNvPr descr="Untitled 6.png" id="413" name="Google Shape;41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844950"/>
            <a:ext cx="5555804" cy="406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6"/>
          <p:cNvSpPr txBox="1"/>
          <p:nvPr>
            <p:ph type="title"/>
          </p:nvPr>
        </p:nvSpPr>
        <p:spPr>
          <a:xfrm>
            <a:off x="311700" y="2599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Use the bedtools -incl (include regions) and -excl (exclude regions)</a:t>
            </a:r>
            <a:endParaRPr sz="2800"/>
          </a:p>
        </p:txBody>
      </p:sp>
      <p:pic>
        <p:nvPicPr>
          <p:cNvPr id="419" name="Google Shape;41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149750"/>
            <a:ext cx="714375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chromHMM: </a:t>
            </a:r>
            <a:r>
              <a:rPr lang="en" sz="2400"/>
              <a:t>https://www.nature.com/articles/nmeth.1906.pdf</a:t>
            </a:r>
            <a:endParaRPr sz="2400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71025"/>
            <a:ext cx="8839204" cy="2805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1936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need a set of predicted enhancers in hESCs.  Let's focus on chr22 for simplicity.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350325" y="2953200"/>
            <a:ext cx="8730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$ wget </a:t>
            </a:r>
            <a:r>
              <a:rPr lang="en" sz="16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https://s3.amazonaws.com/bedtools-tutorials/web/hesc.chromHmm.bed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$ grep "^chr22" hesc.chromHmm.bed &gt; hesc.chromHmm.chr22.bed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$ head -n 5 </a:t>
            </a: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hesc.chromHmm.chr22.bed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16050000	  16075600	13_Heterochrom/lo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16075600	  16076000	8_Insulator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16076000	  16084200	13_Heterochrom/lo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16084200	  16084600	8_Insulator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chr22	16084600  16156800	13_Heterochrom/lo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5819250" y="3071825"/>
            <a:ext cx="39453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Not at all enhancers. </a:t>
            </a:r>
            <a:endParaRPr sz="24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95" name="Google Shape;95;p18"/>
          <p:cNvCxnSpPr/>
          <p:nvPr/>
        </p:nvCxnSpPr>
        <p:spPr>
          <a:xfrm flipH="1">
            <a:off x="5785850" y="3581950"/>
            <a:ext cx="571200" cy="1353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1936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need a set of predicted enhancers in hESCs.  How are the enhancers labeled?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350325" y="3334200"/>
            <a:ext cx="8730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$ cut -f 4 </a:t>
            </a: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hesc.chromHmm.chr22.bed </a:t>
            </a: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| sort | uniq -c 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444 10_Txn_Elongation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2875  11_Weak_Txn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514  12_Repressed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1213  13_Heterochrom/lo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58  14_Repetitive/CNV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29  15_Repetitive/CNV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251  1_Active_Promoter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671  2_Weak_Promoter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297  3_Poised_Promoter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149  </a:t>
            </a: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4_Strong_Enhancer</a:t>
            </a:r>
            <a:endParaRPr sz="10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335  </a:t>
            </a: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5_Strong_Enhancer</a:t>
            </a:r>
            <a:endParaRPr sz="10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1656  </a:t>
            </a: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6_Weak_Enhancer</a:t>
            </a:r>
            <a:endParaRPr sz="10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2840  </a:t>
            </a: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7_Weak_Enhancer</a:t>
            </a:r>
            <a:endParaRPr sz="10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1218  8_Insulator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493  9_Txn_Transition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4295250" y="3071825"/>
            <a:ext cx="39453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Let's focus on the strong enhancers</a:t>
            </a:r>
            <a:endParaRPr sz="24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104" name="Google Shape;104;p19"/>
          <p:cNvCxnSpPr>
            <a:stCxn id="103" idx="1"/>
          </p:cNvCxnSpPr>
          <p:nvPr/>
        </p:nvCxnSpPr>
        <p:spPr>
          <a:xfrm flipH="1">
            <a:off x="2501250" y="3301925"/>
            <a:ext cx="1794000" cy="780300"/>
          </a:xfrm>
          <a:prstGeom prst="straightConnector1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19363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AutoNum type="arabicPeriod"/>
            </a:pPr>
            <a:r>
              <a:rPr lang="en" sz="2400">
                <a:solidFill>
                  <a:srgbClr val="38761D"/>
                </a:solidFill>
              </a:rPr>
              <a:t>We need a set of predicted enhancers in hESCs. 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350325" y="2724600"/>
            <a:ext cx="8730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grep "Strong_Enhancer"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hesc.chromHmm.chr22.bed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&gt;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hesc.chromHmm.chr22.strong.enh.bed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# sanity check</a:t>
            </a:r>
            <a:endParaRPr sz="16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$ wc -l </a:t>
            </a: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hesc.chromHmm.chr22.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strong.</a:t>
            </a: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enh.bed</a:t>
            </a:r>
            <a:endParaRPr sz="1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484</a:t>
            </a:r>
            <a:endParaRPr sz="1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075" y="3474900"/>
            <a:ext cx="1146250" cy="114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717150"/>
            <a:ext cx="85206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Q1.  Which enhancers in human embryonic stem cells are under the most genetic "constraint" (that is, have the least genetic variation)?</a:t>
            </a:r>
            <a:endParaRPr sz="2800"/>
          </a:p>
        </p:txBody>
      </p:sp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1631550"/>
            <a:ext cx="8792700" cy="5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</a:rPr>
              <a:t>2.  We need a deep catalog of genetic variation in the human genome. 1000 genomes</a:t>
            </a:r>
            <a:endParaRPr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119" name="Google Shape;119;p21"/>
          <p:cNvSpPr txBox="1"/>
          <p:nvPr/>
        </p:nvSpPr>
        <p:spPr>
          <a:xfrm>
            <a:off x="350325" y="2800800"/>
            <a:ext cx="8730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# warning. 1.8 gigabytes. Will take a few minutes to download from 1000G FTP site</a:t>
            </a:r>
            <a:endParaRPr sz="12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$ wget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ftp://</a:t>
            </a:r>
            <a:r>
              <a:rPr lang="en" sz="12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ftp-trace.ncbi.nlm.nih.gov/1000genomes/ftp/release/20130502/ALL.wgs.phase3_shapeit2_mvncall_integrated_v5b.20130502.sites.vcf.gz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# download the tabix index of the VCF file.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wget ftp://ftp-trace.ncbi.nlm.nih.gov/1000genomes/ftp/release/20130502/ALL.wgs.phase3_shapeit2_mvncall_integrated_v5b.20130502.sites.vcf.gz.tbi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# extract just the genetic variants for chromosome 22 with tabix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$ tabix -h </a:t>
            </a: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ALL.wgs.phase3_shapeit2_mvncall_integrated_v5b.20130502.sites.vcf.gz </a:t>
            </a:r>
            <a:r>
              <a:rPr lang="en" sz="12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22 \</a:t>
            </a:r>
            <a:endParaRPr sz="120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&gt; 1000g.chr22.vcf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20" name="Google Shape;120;p21"/>
          <p:cNvGrpSpPr/>
          <p:nvPr/>
        </p:nvGrpSpPr>
        <p:grpSpPr>
          <a:xfrm>
            <a:off x="1341850" y="3958150"/>
            <a:ext cx="6388500" cy="841200"/>
            <a:chOff x="1341850" y="3958150"/>
            <a:chExt cx="6388500" cy="841200"/>
          </a:xfrm>
        </p:grpSpPr>
        <p:sp>
          <p:nvSpPr>
            <p:cNvPr id="121" name="Google Shape;121;p21"/>
            <p:cNvSpPr txBox="1"/>
            <p:nvPr/>
          </p:nvSpPr>
          <p:spPr>
            <a:xfrm>
              <a:off x="3076450" y="3958150"/>
              <a:ext cx="39453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38761D"/>
                  </a:solidFill>
                  <a:latin typeface="Economica"/>
                  <a:ea typeface="Economica"/>
                  <a:cs typeface="Economica"/>
                  <a:sym typeface="Economica"/>
                </a:rPr>
                <a:t>Extract just chromosome 22 variants</a:t>
              </a:r>
              <a:endParaRPr sz="240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endParaRPr>
            </a:p>
          </p:txBody>
        </p:sp>
        <p:grpSp>
          <p:nvGrpSpPr>
            <p:cNvPr id="122" name="Google Shape;122;p21"/>
            <p:cNvGrpSpPr/>
            <p:nvPr/>
          </p:nvGrpSpPr>
          <p:grpSpPr>
            <a:xfrm>
              <a:off x="1341850" y="4029550"/>
              <a:ext cx="6388500" cy="769800"/>
              <a:chOff x="1341850" y="4029550"/>
              <a:chExt cx="6388500" cy="769800"/>
            </a:xfrm>
          </p:grpSpPr>
          <p:sp>
            <p:nvSpPr>
              <p:cNvPr id="123" name="Google Shape;123;p21"/>
              <p:cNvSpPr txBox="1"/>
              <p:nvPr/>
            </p:nvSpPr>
            <p:spPr>
              <a:xfrm>
                <a:off x="3076450" y="4339150"/>
                <a:ext cx="4653900" cy="46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>
                    <a:solidFill>
                      <a:srgbClr val="38761D"/>
                    </a:solidFill>
                    <a:latin typeface="Economica"/>
                    <a:ea typeface="Economica"/>
                    <a:cs typeface="Economica"/>
                    <a:sym typeface="Economica"/>
                  </a:rPr>
                  <a:t>Retain the VCF header in the output with -h</a:t>
                </a:r>
                <a:endParaRPr sz="2400">
                  <a:solidFill>
                    <a:srgbClr val="38761D"/>
                  </a:solidFill>
                  <a:latin typeface="Economica"/>
                  <a:ea typeface="Economica"/>
                  <a:cs typeface="Economica"/>
                  <a:sym typeface="Economica"/>
                </a:endParaRPr>
              </a:p>
            </p:txBody>
          </p:sp>
          <p:cxnSp>
            <p:nvCxnSpPr>
              <p:cNvPr id="124" name="Google Shape;124;p21"/>
              <p:cNvCxnSpPr>
                <a:stCxn id="123" idx="1"/>
              </p:cNvCxnSpPr>
              <p:nvPr/>
            </p:nvCxnSpPr>
            <p:spPr>
              <a:xfrm rot="10800000">
                <a:off x="1341850" y="4029550"/>
                <a:ext cx="1734600" cy="539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38761D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125" name="Google Shape;125;p21"/>
              <p:cNvCxnSpPr/>
              <p:nvPr/>
            </p:nvCxnSpPr>
            <p:spPr>
              <a:xfrm flipH="1" rot="10800000">
                <a:off x="6646875" y="4047100"/>
                <a:ext cx="588900" cy="141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38761D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